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302" r:id="rId2"/>
    <p:sldId id="287" r:id="rId3"/>
    <p:sldId id="296" r:id="rId4"/>
    <p:sldId id="298" r:id="rId5"/>
    <p:sldId id="299" r:id="rId6"/>
    <p:sldId id="300" r:id="rId7"/>
    <p:sldId id="289" r:id="rId8"/>
    <p:sldId id="259" r:id="rId9"/>
    <p:sldId id="301" r:id="rId10"/>
    <p:sldId id="262" r:id="rId11"/>
    <p:sldId id="263" r:id="rId12"/>
    <p:sldId id="264" r:id="rId13"/>
    <p:sldId id="265" r:id="rId14"/>
    <p:sldId id="266" r:id="rId15"/>
    <p:sldId id="285" r:id="rId16"/>
    <p:sldId id="267" r:id="rId17"/>
    <p:sldId id="276" r:id="rId18"/>
    <p:sldId id="294" r:id="rId19"/>
    <p:sldId id="295" r:id="rId20"/>
    <p:sldId id="278" r:id="rId21"/>
    <p:sldId id="286" r:id="rId22"/>
    <p:sldId id="279" r:id="rId23"/>
    <p:sldId id="282" r:id="rId24"/>
    <p:sldId id="283" r:id="rId25"/>
    <p:sldId id="290" r:id="rId26"/>
    <p:sldId id="26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3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9C715-06AC-4B06-898E-EE7FD70B8DE4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8FF27-5C60-44EC-BC4E-E26A48D0F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6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6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4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6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9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1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0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7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5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0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D977-103F-4316-997E-CD528292DB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5365D-19E8-4359-9021-D2252609E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7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7.wmf"/><Relationship Id="rId7" Type="http://schemas.openxmlformats.org/officeDocument/2006/relationships/image" Target="../media/image40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wmf"/><Relationship Id="rId10" Type="http://schemas.openxmlformats.org/officeDocument/2006/relationships/image" Target="../media/image43.emf"/><Relationship Id="rId4" Type="http://schemas.openxmlformats.org/officeDocument/2006/relationships/image" Target="../media/image38.emf"/><Relationship Id="rId9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emf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microsoft.com/office/2007/relationships/hdphoto" Target="../media/hdphoto2.wdp"/><Relationship Id="rId4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e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3.emf"/><Relationship Id="rId4" Type="http://schemas.openxmlformats.org/officeDocument/2006/relationships/image" Target="../media/image6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emf"/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7.emf"/><Relationship Id="rId4" Type="http://schemas.openxmlformats.org/officeDocument/2006/relationships/image" Target="../media/image7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1.emf"/><Relationship Id="rId4" Type="http://schemas.openxmlformats.org/officeDocument/2006/relationships/image" Target="../media/image80.emf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7.wdp"/><Relationship Id="rId4" Type="http://schemas.openxmlformats.org/officeDocument/2006/relationships/image" Target="../media/image8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microsoft.com/office/2007/relationships/hdphoto" Target="../media/hdphoto8.wdp"/><Relationship Id="rId7" Type="http://schemas.microsoft.com/office/2007/relationships/hdphoto" Target="../media/hdphoto10.wdp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5" Type="http://schemas.microsoft.com/office/2007/relationships/hdphoto" Target="../media/hdphoto9.wdp"/><Relationship Id="rId4" Type="http://schemas.openxmlformats.org/officeDocument/2006/relationships/image" Target="../media/image85.png"/><Relationship Id="rId9" Type="http://schemas.microsoft.com/office/2007/relationships/hdphoto" Target="../media/hdphoto1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emf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emf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Sequences and Series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38600"/>
            <a:ext cx="64008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Prof .Lekshmi Devi Kunjamma </a:t>
            </a:r>
          </a:p>
          <a:p>
            <a:r>
              <a:rPr lang="en-US" b="1" dirty="0" smtClean="0"/>
              <a:t>Department of Mathematics </a:t>
            </a:r>
          </a:p>
          <a:p>
            <a:r>
              <a:rPr lang="en-US" b="1" dirty="0" smtClean="0"/>
              <a:t>NSS College Pandalam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422989" y="501345"/>
            <a:ext cx="186301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Determine whether the series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63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341" y="322587"/>
            <a:ext cx="67627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2931243" y="484849"/>
            <a:ext cx="4953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converges.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kumimoji="0" lang="en-GB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(Total 4 marks)</a:t>
            </a:r>
            <a:endParaRPr kumimoji="0" lang="en-GB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75517" y="2162832"/>
            <a:ext cx="48448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1.	</a:t>
            </a:r>
            <a:r>
              <a:rPr lang="en-GB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(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M1)(A1)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98890" y="1096032"/>
            <a:ext cx="8112051" cy="2286000"/>
            <a:chOff x="498549" y="3733800"/>
            <a:chExt cx="8112051" cy="2286000"/>
          </a:xfrm>
        </p:grpSpPr>
        <p:grpSp>
          <p:nvGrpSpPr>
            <p:cNvPr id="18" name="Group 17"/>
            <p:cNvGrpSpPr/>
            <p:nvPr/>
          </p:nvGrpSpPr>
          <p:grpSpPr>
            <a:xfrm>
              <a:off x="735402" y="3962400"/>
              <a:ext cx="7875198" cy="1785610"/>
              <a:chOff x="735402" y="3962400"/>
              <a:chExt cx="7875198" cy="178561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35402" y="3962400"/>
                <a:ext cx="7875198" cy="600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can be done using comparison with the harmonic series.	</a:t>
                </a:r>
                <a:r>
                  <a:rPr lang="en-GB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(</a:t>
                </a:r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R1</a:t>
                </a:r>
                <a:r>
                  <a:rPr lang="en-GB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:r>
                  <a:rPr lang="en-GB" sz="11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11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   </a:t>
                </a:r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represent the harmonic series.</a:t>
                </a:r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6" name="Picture 25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8513" y="4250895"/>
                <a:ext cx="142875" cy="3714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" name="Picture 26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8276" y="4737616"/>
                <a:ext cx="1866900" cy="4953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908276" y="5486400"/>
                <a:ext cx="6875626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:r>
                  <a:rPr lang="en-GB" sz="11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11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diverges, so does </a:t>
                </a:r>
                <a:r>
                  <a:rPr lang="en-GB" sz="1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1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	</a:t>
                </a:r>
                <a:r>
                  <a:rPr lang="en-GB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(</a:t>
                </a:r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A1</a:t>
                </a:r>
                <a:r>
                  <a:rPr lang="en-GB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4</a:t>
                </a:r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" name="Rounded Rectangle 30"/>
            <p:cNvSpPr/>
            <p:nvPr/>
          </p:nvSpPr>
          <p:spPr>
            <a:xfrm>
              <a:off x="498549" y="3733800"/>
              <a:ext cx="6553200" cy="22860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6289" y="36679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7794"/>
            <a:ext cx="73914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(a)	Use the ratio test to calculate the radius of convergence of the power series                                                       (3)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69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600"/>
            <a:ext cx="7905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1000" y="504375"/>
            <a:ext cx="75438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(b)</a:t>
            </a:r>
            <a:r>
              <a:rPr kumimoji="0" lang="en-GB" alt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Using your result from part (a), determine </a:t>
            </a: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all points</a:t>
            </a:r>
            <a:r>
              <a:rPr kumimoji="0" lang="en-GB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x</a:t>
            </a:r>
            <a:r>
              <a:rPr kumimoji="0" lang="en-GB" alt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where the power series given in (a) converges.              </a:t>
            </a:r>
            <a:r>
              <a:rPr kumimoji="0" lang="en-GB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(5)</a:t>
            </a:r>
            <a:endParaRPr kumimoji="0" lang="en-US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(Total 8 marks)</a:t>
            </a:r>
            <a:endParaRPr kumimoji="0" lang="en-US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0" y="1047147"/>
            <a:ext cx="6553200" cy="1192213"/>
            <a:chOff x="381000" y="1047147"/>
            <a:chExt cx="6553200" cy="1192213"/>
          </a:xfrm>
        </p:grpSpPr>
        <p:grpSp>
          <p:nvGrpSpPr>
            <p:cNvPr id="4" name="Group 3"/>
            <p:cNvGrpSpPr/>
            <p:nvPr/>
          </p:nvGrpSpPr>
          <p:grpSpPr>
            <a:xfrm>
              <a:off x="381000" y="1047147"/>
              <a:ext cx="6553200" cy="1192213"/>
              <a:chOff x="381000" y="1047147"/>
              <a:chExt cx="6553200" cy="1192213"/>
            </a:xfrm>
          </p:grpSpPr>
          <p:pic>
            <p:nvPicPr>
              <p:cNvPr id="7172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" y="1047147"/>
                <a:ext cx="5930900" cy="1192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Rounded Rectangle 5"/>
              <p:cNvSpPr/>
              <p:nvPr/>
            </p:nvSpPr>
            <p:spPr>
              <a:xfrm>
                <a:off x="381000" y="1047147"/>
                <a:ext cx="6553200" cy="1192213"/>
              </a:xfrm>
              <a:prstGeom prst="round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209821" y="1219200"/>
              <a:ext cx="67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(M1)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61100" y="1628818"/>
              <a:ext cx="67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(A1)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61100" y="1890428"/>
              <a:ext cx="673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(R1)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2634048"/>
            <a:ext cx="6553200" cy="3132913"/>
            <a:chOff x="381000" y="2634048"/>
            <a:chExt cx="6553200" cy="3132913"/>
          </a:xfrm>
        </p:grpSpPr>
        <p:grpSp>
          <p:nvGrpSpPr>
            <p:cNvPr id="13" name="Group 12"/>
            <p:cNvGrpSpPr/>
            <p:nvPr/>
          </p:nvGrpSpPr>
          <p:grpSpPr>
            <a:xfrm>
              <a:off x="490537" y="2639799"/>
              <a:ext cx="6411913" cy="3127162"/>
              <a:chOff x="490537" y="2362200"/>
              <a:chExt cx="6411913" cy="3127162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537" y="2362200"/>
                <a:ext cx="6107113" cy="2590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6292850" y="2688595"/>
                <a:ext cx="609600" cy="280076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(M1)</a:t>
                </a: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(R1)</a:t>
                </a: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(M1)</a:t>
                </a: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(R1)</a:t>
                </a: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(R1)</a:t>
                </a: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Rounded Rectangle 23"/>
            <p:cNvSpPr/>
            <p:nvPr/>
          </p:nvSpPr>
          <p:spPr>
            <a:xfrm>
              <a:off x="381000" y="2634048"/>
              <a:ext cx="6553200" cy="2819400"/>
            </a:xfrm>
            <a:prstGeom prst="roundRect">
              <a:avLst>
                <a:gd name="adj" fmla="val 13301"/>
              </a:avLst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502" y="9321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5619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0358"/>
            <a:ext cx="12668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2400" y="67762"/>
            <a:ext cx="73152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Test the convergence or divergence of the following series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(a)                                                (5) 	                                (b)                                                                    (5)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303121" y="386780"/>
            <a:ext cx="112883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(Total 10 marks)</a:t>
            </a:r>
            <a:endParaRPr kumimoji="0" lang="en-GB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90859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GB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accept unjustified answers, even if correct.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3200400"/>
            <a:ext cx="7086600" cy="3505199"/>
            <a:chOff x="609600" y="3200400"/>
            <a:chExt cx="7086600" cy="3505199"/>
          </a:xfrm>
        </p:grpSpPr>
        <p:pic>
          <p:nvPicPr>
            <p:cNvPr id="9234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442" y="3362955"/>
              <a:ext cx="610711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518" y="3729668"/>
              <a:ext cx="1800225" cy="381000"/>
            </a:xfrm>
            <a:prstGeom prst="rect">
              <a:avLst/>
            </a:prstGeom>
            <a:noFill/>
            <a:ln>
              <a:noFill/>
            </a:ln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257210" y="4231598"/>
                  <a:ext cx="2893100" cy="5538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11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100" i="1" smtClean="0">
                                <a:latin typeface="Cambria Math"/>
                                <a:ea typeface="Cambria Math"/>
                              </a:rPr>
                              <m:t>∞</m:t>
                            </m:r>
                          </m:sup>
                          <m:e>
                            <m:d>
                              <m:dPr>
                                <m:ctrlPr>
                                  <a:rPr lang="en-US" sz="11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1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100" b="0" i="1" smtClean="0">
                                    <a:latin typeface="Cambria Math"/>
                                  </a:rPr>
                                  <m:t>+10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11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1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US" sz="1100" b="0" i="1" smtClean="0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100" b="0" i="0" smtClean="0">
                                            <a:latin typeface="Cambria Math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sz="11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sz="11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𝜋</m:t>
                                        </m:r>
                                      </m:e>
                                    </m:func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1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1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sz="1100" b="0" i="1" smtClean="0">
                                            <a:latin typeface="Cambria Math"/>
                                          </a:rPr>
                                          <m:t>1.4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r>
                              <a:rPr lang="en-US" sz="1100" b="0" i="1" smtClean="0">
                                <a:latin typeface="Cambria Math"/>
                              </a:rPr>
                              <m:t>=</m:t>
                            </m:r>
                            <m:nary>
                              <m:naryPr>
                                <m:chr m:val="∑"/>
                                <m:ctrlPr>
                                  <a:rPr lang="en-US" sz="110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100" b="0" i="1" smtClean="0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1100" i="1" smtClean="0"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11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100" b="0" i="1" smtClean="0">
                                        <a:latin typeface="Cambria Math"/>
                                        <a:ea typeface="Cambria Math"/>
                                      </a:rPr>
                                      <m:t>(−1)</m:t>
                                    </m:r>
                                  </m:e>
                                  <m:sup>
                                    <m:r>
                                      <a:rPr lang="en-US" sz="1100" b="0" i="1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11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1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1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sz="1100" b="0" i="1" smtClean="0">
                                            <a:latin typeface="Cambria Math"/>
                                          </a:rPr>
                                          <m:t>+10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sz="1100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100" b="0" i="1" smtClean="0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e>
                                          <m:sup>
                                            <m:r>
                                              <a:rPr lang="en-US" sz="1100" b="0" i="1" smtClean="0">
                                                <a:latin typeface="Cambria Math"/>
                                              </a:rPr>
                                              <m:t>1.4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  <m:r>
                                  <a:rPr lang="en-US" sz="1100" b="0" i="1" smtClean="0">
                                    <a:latin typeface="Cambria Math"/>
                                  </a:rPr>
                                  <m:t>  </m:t>
                                </m:r>
                              </m:e>
                            </m:nary>
                          </m:e>
                        </m:nary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7210" y="4231598"/>
                  <a:ext cx="2893100" cy="55387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4105" t="-94505" b="-1450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4" name="Picture 23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1587" y="4876800"/>
              <a:ext cx="409575" cy="38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1847892" y="4876800"/>
              <a:ext cx="508630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is a decreasing sequence in </a:t>
              </a:r>
              <a:r>
                <a:rPr lang="en-GB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GB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(</a:t>
              </a:r>
              <a:r>
                <a:rPr lang="en-GB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M1)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4377728"/>
              <a:ext cx="47320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GB" sz="11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(M1)</a:t>
              </a:r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18981" y="3722512"/>
              <a:ext cx="44275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GB" sz="11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(C1</a:t>
              </a:r>
              <a:r>
                <a:rPr lang="en-GB" sz="11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9" name="Picture 28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5334000"/>
              <a:ext cx="1743075" cy="38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2581274" y="5393695"/>
              <a:ext cx="35147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0                                                                         (M1)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38200" y="5343374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/>
            <p:cNvSpPr>
              <a:spLocks noChangeArrowheads="1"/>
            </p:cNvSpPr>
            <p:nvPr/>
          </p:nvSpPr>
          <p:spPr bwMode="auto">
            <a:xfrm>
              <a:off x="1271587" y="5951294"/>
              <a:ext cx="906017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 the series </a:t>
              </a:r>
              <a:endPara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3" name="Picture 25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7630" y="5867786"/>
              <a:ext cx="1057275" cy="428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1350886" y="6381049"/>
              <a:ext cx="6345314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 is convergent, by the alternating series test.	                                      (R1)	5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09600" y="3200400"/>
              <a:ext cx="5867400" cy="3505199"/>
            </a:xfrm>
            <a:prstGeom prst="roundRect">
              <a:avLst>
                <a:gd name="adj" fmla="val 11404"/>
              </a:avLst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228600" y="1203269"/>
            <a:ext cx="7162800" cy="1844731"/>
            <a:chOff x="-228600" y="1203269"/>
            <a:chExt cx="7162800" cy="1844731"/>
          </a:xfrm>
        </p:grpSpPr>
        <p:pic>
          <p:nvPicPr>
            <p:cNvPr id="9233" name="Picture 17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8600" y="1203269"/>
              <a:ext cx="6107113" cy="175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Rounded Rectangle 35"/>
            <p:cNvSpPr/>
            <p:nvPr/>
          </p:nvSpPr>
          <p:spPr>
            <a:xfrm>
              <a:off x="381000" y="1253528"/>
              <a:ext cx="6553200" cy="1794472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" y="33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166331"/>
            <a:ext cx="82296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(a)	Describe how the integral test is used to show that a series is convergent. Clearly state all the necessary conditions.      (3)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9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(b)	Test the series </a:t>
            </a:r>
            <a:endParaRPr kumimoji="0" lang="en-GB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1" name="Picture 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151"/>
            <a:ext cx="4476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05000" y="494900"/>
            <a:ext cx="57912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for convergence.                                                                                                                            (5)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26392" y="524808"/>
            <a:ext cx="10583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GB" altLang="en-US" sz="1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(Total 8 marks)</a:t>
            </a:r>
            <a:endParaRPr lang="en-GB" altLang="en-US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599" y="977545"/>
            <a:ext cx="6763110" cy="1903413"/>
            <a:chOff x="609599" y="977545"/>
            <a:chExt cx="6763110" cy="1903413"/>
          </a:xfrm>
        </p:grpSpPr>
        <p:pic>
          <p:nvPicPr>
            <p:cNvPr id="10246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" y="977545"/>
              <a:ext cx="6107113" cy="1903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305909" y="1752596"/>
              <a:ext cx="1066800" cy="6848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(R1)(R1)</a:t>
              </a:r>
            </a:p>
            <a:p>
              <a:pPr>
                <a:lnSpc>
                  <a:spcPct val="150000"/>
                </a:lnSpc>
              </a:pP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(R1)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533400" y="875299"/>
            <a:ext cx="6553200" cy="2096501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1000" y="3200400"/>
            <a:ext cx="6991709" cy="2590800"/>
            <a:chOff x="381000" y="3200400"/>
            <a:chExt cx="6991709" cy="2590800"/>
          </a:xfrm>
        </p:grpSpPr>
        <p:grpSp>
          <p:nvGrpSpPr>
            <p:cNvPr id="8" name="Group 7"/>
            <p:cNvGrpSpPr/>
            <p:nvPr/>
          </p:nvGrpSpPr>
          <p:grpSpPr>
            <a:xfrm>
              <a:off x="381000" y="3200400"/>
              <a:ext cx="6991709" cy="2503487"/>
              <a:chOff x="381000" y="3200400"/>
              <a:chExt cx="6991709" cy="2503487"/>
            </a:xfrm>
          </p:grpSpPr>
          <p:pic>
            <p:nvPicPr>
              <p:cNvPr id="10247" name="Picture 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3200400"/>
                <a:ext cx="6107113" cy="2503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6305909" y="3735237"/>
                <a:ext cx="1066800" cy="195438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(R1)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(M1)</a:t>
                </a:r>
              </a:p>
              <a:p>
                <a:endPara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(A1)</a:t>
                </a:r>
              </a:p>
              <a:p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(A1)</a:t>
                </a:r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(A1)</a:t>
                </a:r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09599" y="3276600"/>
              <a:ext cx="6553200" cy="2514600"/>
            </a:xfrm>
            <a:prstGeom prst="roundRect">
              <a:avLst>
                <a:gd name="adj" fmla="val 11864"/>
              </a:avLst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" y="33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6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09575"/>
            <a:ext cx="470385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Find the range of values of </a:t>
            </a:r>
            <a:r>
              <a:rPr kumimoji="0" lang="en-GB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for which the following series is convergent.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5" name="Picture 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5048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69521" y="409657"/>
            <a:ext cx="105830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(Total 7 marks)</a:t>
            </a:r>
            <a:endParaRPr kumimoji="0" lang="en-GB" alt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392" y="1066800"/>
            <a:ext cx="74374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ratio test must be used.	</a:t>
            </a:r>
            <a:r>
              <a:rPr lang="en-GB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(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M1)</a:t>
            </a:r>
            <a:b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series must converge if for </a:t>
            </a:r>
            <a:r>
              <a:rPr lang="en-GB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sufficiently large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3170" y="990600"/>
            <a:ext cx="10786942" cy="3886200"/>
            <a:chOff x="273170" y="990600"/>
            <a:chExt cx="10786942" cy="3886200"/>
          </a:xfrm>
        </p:grpSpPr>
        <p:grpSp>
          <p:nvGrpSpPr>
            <p:cNvPr id="8" name="Group 7"/>
            <p:cNvGrpSpPr/>
            <p:nvPr/>
          </p:nvGrpSpPr>
          <p:grpSpPr>
            <a:xfrm>
              <a:off x="273170" y="1273451"/>
              <a:ext cx="10786942" cy="3586163"/>
              <a:chOff x="273170" y="1273451"/>
              <a:chExt cx="10786942" cy="3586163"/>
            </a:xfrm>
          </p:grpSpPr>
          <p:pic>
            <p:nvPicPr>
              <p:cNvPr id="11274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170" y="1273451"/>
                <a:ext cx="6107113" cy="3586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1275" name="Picture 1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2999" y="2675182"/>
                <a:ext cx="6107113" cy="1878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5" name="Rounded Rectangle 14"/>
            <p:cNvSpPr/>
            <p:nvPr/>
          </p:nvSpPr>
          <p:spPr>
            <a:xfrm>
              <a:off x="273170" y="990600"/>
              <a:ext cx="6553200" cy="3886200"/>
            </a:xfrm>
            <a:prstGeom prst="roundRect">
              <a:avLst>
                <a:gd name="adj" fmla="val 8296"/>
              </a:avLst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-25768" y="4032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029200" cy="12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91906"/>
            <a:ext cx="3474720" cy="2988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90994"/>
            <a:ext cx="3657600" cy="32717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4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6107113" cy="160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39713" y="1981200"/>
            <a:ext cx="6553200" cy="4648200"/>
            <a:chOff x="239713" y="1981200"/>
            <a:chExt cx="6553200" cy="4648200"/>
          </a:xfrm>
        </p:grpSpPr>
        <p:pic>
          <p:nvPicPr>
            <p:cNvPr id="1229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057400"/>
              <a:ext cx="5930900" cy="1579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00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986901"/>
              <a:ext cx="6107113" cy="2454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ounded Rectangle 12"/>
            <p:cNvSpPr/>
            <p:nvPr/>
          </p:nvSpPr>
          <p:spPr>
            <a:xfrm>
              <a:off x="239713" y="1981200"/>
              <a:ext cx="6553200" cy="4648200"/>
            </a:xfrm>
            <a:prstGeom prst="roundRect">
              <a:avLst>
                <a:gd name="adj" fmla="val 8687"/>
              </a:avLst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2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5669280" cy="110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1"/>
            <a:ext cx="4846320" cy="2505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59309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6107113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09600" y="1295400"/>
            <a:ext cx="6781800" cy="3048000"/>
          </a:xfrm>
          <a:prstGeom prst="roundRect">
            <a:avLst>
              <a:gd name="adj" fmla="val 9875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6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59309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600200"/>
            <a:ext cx="610711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69" y="3505200"/>
            <a:ext cx="59309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980981"/>
            <a:ext cx="610711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9343" y="1295400"/>
            <a:ext cx="3850257" cy="1719263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8161" y="3429000"/>
            <a:ext cx="3811439" cy="2133600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15991" y="5783337"/>
            <a:ext cx="3269411" cy="566738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9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5944872" cy="737798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6107113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034" y="15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1709737"/>
            <a:ext cx="4724400" cy="3167063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8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6121286" cy="208991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28600" y="2318518"/>
            <a:ext cx="6273686" cy="1720082"/>
            <a:chOff x="228600" y="2318518"/>
            <a:chExt cx="6273686" cy="172008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2438400"/>
              <a:ext cx="6121286" cy="1490839"/>
            </a:xfrm>
            <a:prstGeom prst="rect">
              <a:avLst/>
            </a:prstGeom>
          </p:spPr>
        </p:pic>
        <p:sp>
          <p:nvSpPr>
            <p:cNvPr id="5" name="Rounded Rectangle 4"/>
            <p:cNvSpPr/>
            <p:nvPr/>
          </p:nvSpPr>
          <p:spPr>
            <a:xfrm>
              <a:off x="228600" y="2318518"/>
              <a:ext cx="3594043" cy="1720082"/>
            </a:xfrm>
            <a:prstGeom prst="roundRect">
              <a:avLst>
                <a:gd name="adj" fmla="val 14125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41643" y="3810000"/>
            <a:ext cx="6121286" cy="2895600"/>
            <a:chOff x="3441643" y="3810000"/>
            <a:chExt cx="6121286" cy="28956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41643" y="3810000"/>
              <a:ext cx="6121286" cy="2751497"/>
            </a:xfrm>
            <a:prstGeom prst="rect">
              <a:avLst/>
            </a:prstGeom>
          </p:spPr>
        </p:pic>
        <p:sp>
          <p:nvSpPr>
            <p:cNvPr id="7" name="Rounded Rectangle 6"/>
            <p:cNvSpPr/>
            <p:nvPr/>
          </p:nvSpPr>
          <p:spPr>
            <a:xfrm>
              <a:off x="3733800" y="3810000"/>
              <a:ext cx="5309112" cy="2895600"/>
            </a:xfrm>
            <a:prstGeom prst="roundRect">
              <a:avLst>
                <a:gd name="adj" fmla="val 5852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7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2400"/>
            <a:ext cx="5944872" cy="73779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371600" y="1447800"/>
            <a:ext cx="6349886" cy="2590800"/>
            <a:chOff x="1371600" y="1447800"/>
            <a:chExt cx="6349886" cy="25908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00200" y="1447800"/>
              <a:ext cx="6121286" cy="2440525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1371600" y="1447800"/>
              <a:ext cx="4876800" cy="2590800"/>
            </a:xfrm>
            <a:prstGeom prst="roundRect">
              <a:avLst>
                <a:gd name="adj" fmla="val 11926"/>
              </a:avLst>
            </a:prstGeom>
            <a:noFill/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6200"/>
            <a:ext cx="6121286" cy="1765226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-228600" y="1718873"/>
            <a:ext cx="6121286" cy="2222539"/>
            <a:chOff x="-228600" y="1718873"/>
            <a:chExt cx="6121286" cy="222253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28600" y="1718873"/>
              <a:ext cx="6121286" cy="2222539"/>
            </a:xfrm>
            <a:prstGeom prst="rect">
              <a:avLst/>
            </a:prstGeom>
          </p:spPr>
        </p:pic>
        <p:sp>
          <p:nvSpPr>
            <p:cNvPr id="15" name="Rounded Rectangle 14"/>
            <p:cNvSpPr/>
            <p:nvPr/>
          </p:nvSpPr>
          <p:spPr>
            <a:xfrm>
              <a:off x="0" y="1718873"/>
              <a:ext cx="5257800" cy="2222539"/>
            </a:xfrm>
            <a:prstGeom prst="roundRect">
              <a:avLst>
                <a:gd name="adj" fmla="val 12983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08375" y="3810000"/>
            <a:ext cx="6489511" cy="3047999"/>
            <a:chOff x="2908375" y="3810000"/>
            <a:chExt cx="6489511" cy="3047999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76600" y="3810000"/>
              <a:ext cx="6121286" cy="2931373"/>
            </a:xfrm>
            <a:prstGeom prst="rect">
              <a:avLst/>
            </a:prstGeom>
          </p:spPr>
        </p:pic>
        <p:sp>
          <p:nvSpPr>
            <p:cNvPr id="16" name="Rounded Rectangle 15"/>
            <p:cNvSpPr/>
            <p:nvPr/>
          </p:nvSpPr>
          <p:spPr>
            <a:xfrm>
              <a:off x="2908375" y="3941412"/>
              <a:ext cx="5791067" cy="2916587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46" y="304800"/>
            <a:ext cx="5944872" cy="73779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28032" y="2209800"/>
            <a:ext cx="6412807" cy="1752600"/>
            <a:chOff x="673793" y="1447800"/>
            <a:chExt cx="6412807" cy="17526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3793" y="1676400"/>
              <a:ext cx="6121286" cy="1353645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1257936" y="1447800"/>
              <a:ext cx="5828664" cy="17526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3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"/>
            <a:ext cx="5944872" cy="145730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-206991" y="1905000"/>
            <a:ext cx="6121286" cy="2743200"/>
            <a:chOff x="-206991" y="1905000"/>
            <a:chExt cx="6121286" cy="27432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06991" y="1905000"/>
              <a:ext cx="6121286" cy="2614303"/>
            </a:xfrm>
            <a:prstGeom prst="rect">
              <a:avLst/>
            </a:prstGeom>
          </p:spPr>
        </p:pic>
        <p:sp>
          <p:nvSpPr>
            <p:cNvPr id="7" name="Rounded Rectangle 6"/>
            <p:cNvSpPr/>
            <p:nvPr/>
          </p:nvSpPr>
          <p:spPr>
            <a:xfrm>
              <a:off x="0" y="1905000"/>
              <a:ext cx="4648200" cy="2743200"/>
            </a:xfrm>
            <a:prstGeom prst="roundRect">
              <a:avLst>
                <a:gd name="adj" fmla="val 9204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38600" y="4114800"/>
            <a:ext cx="6121286" cy="1981200"/>
            <a:chOff x="4038600" y="4114800"/>
            <a:chExt cx="6121286" cy="19812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38600" y="4343400"/>
              <a:ext cx="6121286" cy="1592972"/>
            </a:xfrm>
            <a:prstGeom prst="rect">
              <a:avLst/>
            </a:prstGeom>
          </p:spPr>
        </p:pic>
        <p:sp>
          <p:nvSpPr>
            <p:cNvPr id="8" name="Rounded Rectangle 7"/>
            <p:cNvSpPr/>
            <p:nvPr/>
          </p:nvSpPr>
          <p:spPr>
            <a:xfrm>
              <a:off x="4648200" y="4114800"/>
              <a:ext cx="4495800" cy="1981200"/>
            </a:xfrm>
            <a:prstGeom prst="roundRect">
              <a:avLst>
                <a:gd name="adj" fmla="val 14907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228600" y="4609503"/>
            <a:ext cx="6121286" cy="2185279"/>
            <a:chOff x="-228600" y="4609503"/>
            <a:chExt cx="6121286" cy="21852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228600" y="4738400"/>
              <a:ext cx="6121286" cy="2056382"/>
            </a:xfrm>
            <a:prstGeom prst="rect">
              <a:avLst/>
            </a:prstGeom>
          </p:spPr>
        </p:pic>
        <p:sp>
          <p:nvSpPr>
            <p:cNvPr id="11" name="Rounded Rectangle 10"/>
            <p:cNvSpPr/>
            <p:nvPr/>
          </p:nvSpPr>
          <p:spPr>
            <a:xfrm>
              <a:off x="0" y="4609503"/>
              <a:ext cx="4648200" cy="2185278"/>
            </a:xfrm>
            <a:prstGeom prst="roundRect">
              <a:avLst>
                <a:gd name="adj" fmla="val 9204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0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3535"/>
            <a:ext cx="5944872" cy="58536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52400" y="838200"/>
            <a:ext cx="6097272" cy="4038600"/>
            <a:chOff x="152400" y="838200"/>
            <a:chExt cx="6097272" cy="40386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979486"/>
              <a:ext cx="5944872" cy="3705756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152400" y="838200"/>
              <a:ext cx="4572000" cy="4038600"/>
            </a:xfrm>
            <a:prstGeom prst="roundRect">
              <a:avLst>
                <a:gd name="adj" fmla="val 4839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24400" y="1981200"/>
            <a:ext cx="5944872" cy="2043648"/>
            <a:chOff x="4724400" y="1981200"/>
            <a:chExt cx="5944872" cy="204364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4400" y="1981200"/>
              <a:ext cx="5944872" cy="1914615"/>
            </a:xfrm>
            <a:prstGeom prst="rect">
              <a:avLst/>
            </a:prstGeom>
          </p:spPr>
        </p:pic>
        <p:sp>
          <p:nvSpPr>
            <p:cNvPr id="19" name="Rounded Rectangle 18"/>
            <p:cNvSpPr/>
            <p:nvPr/>
          </p:nvSpPr>
          <p:spPr>
            <a:xfrm>
              <a:off x="4724400" y="2133599"/>
              <a:ext cx="4191000" cy="1891249"/>
            </a:xfrm>
            <a:prstGeom prst="roundRect">
              <a:avLst>
                <a:gd name="adj" fmla="val 4839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47800" y="5056105"/>
            <a:ext cx="5944872" cy="1508079"/>
            <a:chOff x="1447800" y="5056105"/>
            <a:chExt cx="5944872" cy="150807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47800" y="5264728"/>
              <a:ext cx="5944872" cy="969503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1447800" y="5056105"/>
              <a:ext cx="4954272" cy="1508079"/>
            </a:xfrm>
            <a:prstGeom prst="roundRect">
              <a:avLst>
                <a:gd name="adj" fmla="val 4839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8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304800"/>
            <a:ext cx="2438400" cy="102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051396" cy="395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5486400" cy="126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92" y="2209800"/>
            <a:ext cx="3657600" cy="1595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54679"/>
            <a:ext cx="2926080" cy="203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432" y="4267200"/>
            <a:ext cx="4389120" cy="8812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84827" y="2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91" y="152400"/>
            <a:ext cx="6107113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5350"/>
            <a:ext cx="6107113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4" y="3622555"/>
            <a:ext cx="6107113" cy="314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97279"/>
            <a:ext cx="6107113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" y="33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1981200"/>
            <a:ext cx="3269411" cy="1412875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1" y="3429000"/>
            <a:ext cx="2667000" cy="3338392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19600" y="3755184"/>
            <a:ext cx="3269411" cy="1719263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107113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" y="2574100"/>
            <a:ext cx="6107113" cy="276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2902711"/>
            <a:ext cx="6107113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791200"/>
            <a:ext cx="6107113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334763"/>
            <a:ext cx="6107113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180900"/>
            <a:ext cx="610711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92913" y="381000"/>
            <a:ext cx="1360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Much harder than today’s problems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33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04801" y="2749550"/>
            <a:ext cx="8534399" cy="2736850"/>
          </a:xfrm>
          <a:prstGeom prst="roundRect">
            <a:avLst>
              <a:gd name="adj" fmla="val 5659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52401" y="5716737"/>
            <a:ext cx="2057400" cy="1026778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088062" y="5486400"/>
            <a:ext cx="5065338" cy="1257115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1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" y="0"/>
            <a:ext cx="5930900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6" y="3657600"/>
            <a:ext cx="5930900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947" y="4724400"/>
            <a:ext cx="6107113" cy="181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04800" y="76200"/>
            <a:ext cx="4038600" cy="5181600"/>
          </a:xfrm>
          <a:prstGeom prst="roundRect">
            <a:avLst>
              <a:gd name="adj" fmla="val 4820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95800" y="4572000"/>
            <a:ext cx="4038600" cy="2057400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1"/>
            <a:ext cx="2590800" cy="13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1"/>
            <a:ext cx="6102350" cy="136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610235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77" y="3124200"/>
            <a:ext cx="6102350" cy="349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02588" y="1717061"/>
            <a:ext cx="4869612" cy="1330939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84694" y="3048000"/>
            <a:ext cx="4987506" cy="3567113"/>
          </a:xfrm>
          <a:prstGeom prst="roundRect">
            <a:avLst>
              <a:gd name="adj" fmla="val 11442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0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04800" y="264320"/>
            <a:ext cx="7318350" cy="679419"/>
            <a:chOff x="205386" y="2671718"/>
            <a:chExt cx="7318350" cy="679419"/>
          </a:xfrm>
        </p:grpSpPr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205386" y="2671718"/>
              <a:ext cx="7318350" cy="600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</a:pPr>
              <a:r>
                <a:rPr kumimoji="0" lang="en-GB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	Test the convergence or divergence of the following infinite series, indicating the tests used to arrive at your conclusion: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</a:pPr>
              <a:endPara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60363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</a:tabLst>
              </a:pPr>
              <a:r>
                <a:rPr lang="en-GB" altLang="en-US" sz="1100" dirty="0"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 sz="1100" dirty="0" smtClean="0"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          </a:t>
              </a:r>
              <a:r>
                <a:rPr kumimoji="0" lang="en-GB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(a)	                                                                                                (3)     </a:t>
              </a:r>
              <a:endPara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71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922512"/>
              <a:ext cx="504825" cy="428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48" name="Rectangle 41"/>
          <p:cNvSpPr>
            <a:spLocks noChangeArrowheads="1"/>
          </p:cNvSpPr>
          <p:nvPr/>
        </p:nvSpPr>
        <p:spPr bwMode="auto">
          <a:xfrm>
            <a:off x="752566" y="2550572"/>
            <a:ext cx="541963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                                                                                                             (4)	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8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689" y="2438400"/>
            <a:ext cx="7239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4" name="Group 2053"/>
          <p:cNvGrpSpPr/>
          <p:nvPr/>
        </p:nvGrpSpPr>
        <p:grpSpPr>
          <a:xfrm>
            <a:off x="685800" y="1219200"/>
            <a:ext cx="5181600" cy="1009020"/>
            <a:chOff x="685800" y="1219200"/>
            <a:chExt cx="5181600" cy="1009020"/>
          </a:xfrm>
        </p:grpSpPr>
        <p:grpSp>
          <p:nvGrpSpPr>
            <p:cNvPr id="19" name="Group 18"/>
            <p:cNvGrpSpPr/>
            <p:nvPr/>
          </p:nvGrpSpPr>
          <p:grpSpPr>
            <a:xfrm>
              <a:off x="685800" y="1371600"/>
              <a:ext cx="5181600" cy="856620"/>
              <a:chOff x="609600" y="1371600"/>
              <a:chExt cx="5181600" cy="856620"/>
            </a:xfrm>
          </p:grpSpPr>
          <p:pic>
            <p:nvPicPr>
              <p:cNvPr id="30" name="Picture 29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0600" y="1371600"/>
                <a:ext cx="2028825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609600" y="1458779"/>
                <a:ext cx="518160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	                                          </a:t>
                </a:r>
                <a:r>
                  <a:rPr lang="en-GB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1.	(M2)</a:t>
                </a:r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1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GB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hence the series converges by the ratio test.	</a:t>
                </a:r>
                <a:r>
                  <a:rPr lang="en-GB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(R1)  3</a:t>
                </a:r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GB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51" name="Rounded Rectangle 2050"/>
            <p:cNvSpPr/>
            <p:nvPr/>
          </p:nvSpPr>
          <p:spPr>
            <a:xfrm>
              <a:off x="685800" y="1219200"/>
              <a:ext cx="4343400" cy="9144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457200" y="3276600"/>
            <a:ext cx="8231187" cy="3200400"/>
            <a:chOff x="457200" y="3276600"/>
            <a:chExt cx="8231187" cy="3200400"/>
          </a:xfrm>
        </p:grpSpPr>
        <p:pic>
          <p:nvPicPr>
            <p:cNvPr id="51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276600"/>
              <a:ext cx="8231187" cy="3144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6" name="Rounded Rectangle 55"/>
            <p:cNvSpPr/>
            <p:nvPr/>
          </p:nvSpPr>
          <p:spPr>
            <a:xfrm>
              <a:off x="609600" y="3352800"/>
              <a:ext cx="6553200" cy="31242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8100" y="7965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7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1321" y="181302"/>
            <a:ext cx="84582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                                                                                                          (5)	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7795"/>
            <a:ext cx="10001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28599" y="622330"/>
            <a:ext cx="8231187" cy="2362200"/>
            <a:chOff x="76200" y="685800"/>
            <a:chExt cx="8231187" cy="2362200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685800"/>
              <a:ext cx="8231187" cy="2174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>
              <a:off x="228600" y="762000"/>
              <a:ext cx="6553200" cy="22860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48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88984" y="381000"/>
            <a:ext cx="670560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Discuss the convergence or divergence of the following series: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(a)	                                                                                              (4)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85" y="604882"/>
            <a:ext cx="6477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85313" y="1143000"/>
            <a:ext cx="8231187" cy="1871664"/>
            <a:chOff x="314864" y="4119561"/>
            <a:chExt cx="8231187" cy="1871664"/>
          </a:xfrm>
        </p:grpSpPr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864" y="4119562"/>
              <a:ext cx="8231187" cy="1871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457200" y="4119561"/>
              <a:ext cx="6553200" cy="1871663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20051" y="38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76847" y="3301912"/>
            <a:ext cx="110799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	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294" y="3232692"/>
            <a:ext cx="6191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800667" y="3381196"/>
            <a:ext cx="479410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0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</a:t>
            </a:r>
            <a:r>
              <a:rPr kumimoji="0" lang="en-GB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k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is a positive integer.                                                 (5)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2464" y="3962400"/>
            <a:ext cx="8231187" cy="2393950"/>
            <a:chOff x="152400" y="609600"/>
            <a:chExt cx="8231187" cy="2393950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09600"/>
              <a:ext cx="8231187" cy="2393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Rounded Rectangle 18"/>
            <p:cNvSpPr/>
            <p:nvPr/>
          </p:nvSpPr>
          <p:spPr>
            <a:xfrm>
              <a:off x="322648" y="609600"/>
              <a:ext cx="6553200" cy="22098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6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325</Words>
  <Application>Microsoft Office PowerPoint</Application>
  <PresentationFormat>On-screen Show (4:3)</PresentationFormat>
  <Paragraphs>99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Sequences and Series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bojjak@tx.rr.com</dc:creator>
  <cp:lastModifiedBy>ss</cp:lastModifiedBy>
  <cp:revision>67</cp:revision>
  <dcterms:created xsi:type="dcterms:W3CDTF">2015-02-24T13:45:53Z</dcterms:created>
  <dcterms:modified xsi:type="dcterms:W3CDTF">2015-07-20T15:59:46Z</dcterms:modified>
</cp:coreProperties>
</file>